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8" r:id="rId2"/>
  </p:sldIdLst>
  <p:sldSz cx="5761038" cy="3240088"/>
  <p:notesSz cx="6797675" cy="9926638"/>
  <p:defaultTextStyle>
    <a:defPPr>
      <a:defRPr lang="ru-RU"/>
    </a:defPPr>
    <a:lvl1pPr marL="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21">
          <p15:clr>
            <a:srgbClr val="A4A3A4"/>
          </p15:clr>
        </p15:guide>
        <p15:guide id="2" pos="181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1585" autoAdjust="0"/>
  </p:normalViewPr>
  <p:slideViewPr>
    <p:cSldViewPr>
      <p:cViewPr varScale="1">
        <p:scale>
          <a:sx n="142" d="100"/>
          <a:sy n="142" d="100"/>
        </p:scale>
        <p:origin x="-906" y="-84"/>
      </p:cViewPr>
      <p:guideLst>
        <p:guide orient="horz" pos="1021"/>
        <p:guide pos="18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84FD1-6EB6-44C3-BF5F-684ACE8CF581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D0A503-3A10-40AC-8574-089F4679C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317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1pPr>
    <a:lvl2pPr marL="25717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2pPr>
    <a:lvl3pPr marL="51435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3pPr>
    <a:lvl4pPr marL="77152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4pPr>
    <a:lvl5pPr marL="102870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5pPr>
    <a:lvl6pPr marL="128587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4305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800225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57400" algn="l" defTabSz="514350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32078" y="1006528"/>
            <a:ext cx="4896882" cy="694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64156" y="1836050"/>
            <a:ext cx="4032727" cy="82802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4710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60422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082" y="2082057"/>
            <a:ext cx="4896882" cy="643517"/>
          </a:xfrm>
        </p:spPr>
        <p:txBody>
          <a:bodyPr anchor="t"/>
          <a:lstStyle>
            <a:lvl1pPr algn="l">
              <a:defRPr sz="23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5082" y="1373288"/>
            <a:ext cx="4896882" cy="708769"/>
          </a:xfrm>
        </p:spPr>
        <p:txBody>
          <a:bodyPr anchor="b"/>
          <a:lstStyle>
            <a:lvl1pPr marL="0" indent="0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12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81033" y="357010"/>
            <a:ext cx="1585285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862336" y="357010"/>
            <a:ext cx="1586286" cy="1010278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31738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052" y="725270"/>
            <a:ext cx="2545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88052" y="1027528"/>
            <a:ext cx="2545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26528" y="725270"/>
            <a:ext cx="2546459" cy="302258"/>
          </a:xfrm>
        </p:spPr>
        <p:txBody>
          <a:bodyPr anchor="b"/>
          <a:lstStyle>
            <a:lvl1pPr marL="0" indent="0">
              <a:buNone/>
              <a:defRPr sz="1400" b="1"/>
            </a:lvl1pPr>
            <a:lvl2pPr marL="257175" indent="0">
              <a:buNone/>
              <a:defRPr sz="1100" b="1"/>
            </a:lvl2pPr>
            <a:lvl3pPr marL="514350" indent="0">
              <a:buNone/>
              <a:defRPr sz="1000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26528" y="1027528"/>
            <a:ext cx="2546459" cy="1866801"/>
          </a:xfrm>
        </p:spPr>
        <p:txBody>
          <a:bodyPr/>
          <a:lstStyle>
            <a:lvl1pPr>
              <a:defRPr sz="1400"/>
            </a:lvl1pPr>
            <a:lvl2pPr>
              <a:defRPr sz="11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1809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0436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63671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129003"/>
            <a:ext cx="1895342" cy="549015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2406" y="129004"/>
            <a:ext cx="3220580" cy="27653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1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1100"/>
            </a:lvl8pPr>
            <a:lvl9pPr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88052" y="678019"/>
            <a:ext cx="1895342" cy="221631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5742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9204" y="2268061"/>
            <a:ext cx="3456623" cy="267758"/>
          </a:xfrm>
        </p:spPr>
        <p:txBody>
          <a:bodyPr anchor="b"/>
          <a:lstStyle>
            <a:lvl1pPr algn="l">
              <a:defRPr sz="11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29204" y="289508"/>
            <a:ext cx="3456623" cy="1944053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600"/>
            </a:lvl2pPr>
            <a:lvl3pPr marL="514350" indent="0">
              <a:buNone/>
              <a:defRPr sz="1400"/>
            </a:lvl3pPr>
            <a:lvl4pPr marL="771525" indent="0">
              <a:buNone/>
              <a:defRPr sz="1100"/>
            </a:lvl4pPr>
            <a:lvl5pPr marL="1028700" indent="0">
              <a:buNone/>
              <a:defRPr sz="1100"/>
            </a:lvl5pPr>
            <a:lvl6pPr marL="1285875" indent="0">
              <a:buNone/>
              <a:defRPr sz="1100"/>
            </a:lvl6pPr>
            <a:lvl7pPr marL="1543050" indent="0">
              <a:buNone/>
              <a:defRPr sz="1100"/>
            </a:lvl7pPr>
            <a:lvl8pPr marL="1800225" indent="0">
              <a:buNone/>
              <a:defRPr sz="1100"/>
            </a:lvl8pPr>
            <a:lvl9pPr marL="2057400" indent="0">
              <a:buNone/>
              <a:defRPr sz="11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29204" y="2535819"/>
            <a:ext cx="3456623" cy="380260"/>
          </a:xfrm>
        </p:spPr>
        <p:txBody>
          <a:bodyPr/>
          <a:lstStyle>
            <a:lvl1pPr marL="0" indent="0">
              <a:buNone/>
              <a:defRPr sz="800"/>
            </a:lvl1pPr>
            <a:lvl2pPr marL="257175" indent="0">
              <a:buNone/>
              <a:defRPr sz="700"/>
            </a:lvl2pPr>
            <a:lvl3pPr marL="514350" indent="0">
              <a:buNone/>
              <a:defRPr sz="600"/>
            </a:lvl3pPr>
            <a:lvl4pPr marL="771525" indent="0">
              <a:buNone/>
              <a:defRPr sz="500"/>
            </a:lvl4pPr>
            <a:lvl5pPr marL="1028700" indent="0">
              <a:buNone/>
              <a:defRPr sz="500"/>
            </a:lvl5pPr>
            <a:lvl6pPr marL="1285875" indent="0">
              <a:buNone/>
              <a:defRPr sz="500"/>
            </a:lvl6pPr>
            <a:lvl7pPr marL="1543050" indent="0">
              <a:buNone/>
              <a:defRPr sz="500"/>
            </a:lvl7pPr>
            <a:lvl8pPr marL="1800225" indent="0">
              <a:buNone/>
              <a:defRPr sz="500"/>
            </a:lvl8pPr>
            <a:lvl9pPr marL="2057400" indent="0">
              <a:buNone/>
              <a:defRPr sz="5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23876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97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632474" y="61502"/>
            <a:ext cx="816147" cy="1305786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81033" y="61502"/>
            <a:ext cx="2355424" cy="1305786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9014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Пусто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4177069305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052" y="129754"/>
            <a:ext cx="5184934" cy="540015"/>
          </a:xfrm>
          <a:prstGeom prst="rect">
            <a:avLst/>
          </a:prstGeom>
        </p:spPr>
        <p:txBody>
          <a:bodyPr vert="horz" lIns="51435" tIns="25718" rIns="51435" bIns="2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052" y="756021"/>
            <a:ext cx="5184934" cy="2138308"/>
          </a:xfrm>
          <a:prstGeom prst="rect">
            <a:avLst/>
          </a:prstGeom>
        </p:spPr>
        <p:txBody>
          <a:bodyPr vert="horz" lIns="51435" tIns="25718" rIns="51435" bIns="2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052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l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20F64-C630-4A7B-874F-B5EAB7228309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8355" y="3003082"/>
            <a:ext cx="1824329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ct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28744" y="3003082"/>
            <a:ext cx="1344242" cy="172505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lvl1pPr algn="r">
              <a:defRPr sz="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DE49C-3A5C-46B3-842E-5B30D83321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50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514350" rtl="0" eaLnBrk="1" latinLnBrk="0" hangingPunct="1">
        <a:spcBef>
          <a:spcPct val="0"/>
        </a:spcBef>
        <a:buNone/>
        <a:defRPr sz="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2881" indent="-192881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17909" indent="-160734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095" y="93657"/>
            <a:ext cx="5643740" cy="211895"/>
          </a:xfrm>
          <a:prstGeom prst="rect">
            <a:avLst/>
          </a:prstGeom>
          <a:solidFill>
            <a:srgbClr val="4472C4">
              <a:lumMod val="20000"/>
              <a:lumOff val="80000"/>
            </a:srgbClr>
          </a:solidFill>
          <a:ln>
            <a:solidFill>
              <a:srgbClr val="4472C4">
                <a:lumMod val="75000"/>
              </a:srgbClr>
            </a:solidFill>
          </a:ln>
        </p:spPr>
        <p:txBody>
          <a:bodyPr wrap="square" lIns="42206" tIns="21103" rIns="42206" bIns="21103" rtlCol="0">
            <a:spAutoFit/>
          </a:bodyPr>
          <a:lstStyle>
            <a:defPPr>
              <a:defRPr lang="ru-RU"/>
            </a:defPPr>
            <a:lvl1pPr marR="0" lvl="0" indent="0" algn="ctr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kern="0" cap="none" spc="0" normalizeH="0" baseline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</a:defRPr>
            </a:lvl1pPr>
          </a:lstStyle>
          <a:p>
            <a:r>
              <a:rPr lang="ru-RU" sz="1100" dirty="0" smtClean="0"/>
              <a:t>Изменения </a:t>
            </a:r>
            <a:r>
              <a:rPr lang="ru-RU" sz="1100" dirty="0"/>
              <a:t>в</a:t>
            </a:r>
            <a:r>
              <a:rPr lang="ru-RU" sz="1100" dirty="0" smtClean="0"/>
              <a:t> Порядке проведения всероссийской олимпиады школьников </a:t>
            </a:r>
            <a:r>
              <a:rPr lang="ru-RU" sz="800" dirty="0"/>
              <a:t>(с 1 </a:t>
            </a:r>
            <a:r>
              <a:rPr lang="ru-RU" sz="800" dirty="0" smtClean="0"/>
              <a:t>сентября 2026 г.)</a:t>
            </a:r>
            <a:endParaRPr lang="ru-RU" sz="11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935395" y="1097857"/>
            <a:ext cx="37704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solidFill>
                  <a:prstClr val="black"/>
                </a:solidFill>
              </a:rPr>
              <a:t>1</a:t>
            </a:r>
            <a:r>
              <a:rPr lang="ru-RU" sz="800" dirty="0">
                <a:solidFill>
                  <a:prstClr val="black"/>
                </a:solidFill>
              </a:rPr>
              <a:t>. </a:t>
            </a:r>
            <a:r>
              <a:rPr lang="ru-RU" sz="800" dirty="0" smtClean="0">
                <a:solidFill>
                  <a:prstClr val="black"/>
                </a:solidFill>
              </a:rPr>
              <a:t>    </a:t>
            </a:r>
            <a:r>
              <a:rPr lang="ru-RU" sz="800" b="1" dirty="0" smtClean="0">
                <a:solidFill>
                  <a:srgbClr val="C00000"/>
                </a:solidFill>
              </a:rPr>
              <a:t>С </a:t>
            </a:r>
            <a:r>
              <a:rPr lang="ru-RU" sz="800" b="1" dirty="0">
                <a:solidFill>
                  <a:srgbClr val="C00000"/>
                </a:solidFill>
              </a:rPr>
              <a:t>1 сентября 2026 </a:t>
            </a:r>
            <a:r>
              <a:rPr lang="ru-RU" sz="800" b="1" dirty="0" smtClean="0">
                <a:solidFill>
                  <a:srgbClr val="C00000"/>
                </a:solidFill>
              </a:rPr>
              <a:t>года </a:t>
            </a:r>
            <a:r>
              <a:rPr lang="ru-RU" sz="800" dirty="0">
                <a:solidFill>
                  <a:prstClr val="black"/>
                </a:solidFill>
              </a:rPr>
              <a:t>предлагается пять изменений </a:t>
            </a:r>
            <a:r>
              <a:rPr lang="ru-RU" sz="800" dirty="0" smtClean="0">
                <a:solidFill>
                  <a:prstClr val="black"/>
                </a:solidFill>
              </a:rPr>
              <a:t>:</a:t>
            </a:r>
            <a:endParaRPr lang="ru-RU" sz="800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800" dirty="0" smtClean="0">
                <a:solidFill>
                  <a:prstClr val="black"/>
                </a:solidFill>
              </a:rPr>
              <a:t>Один </a:t>
            </a:r>
            <a:r>
              <a:rPr lang="ru-RU" sz="800" dirty="0">
                <a:solidFill>
                  <a:prstClr val="black"/>
                </a:solidFill>
              </a:rPr>
              <a:t>участник проходит один этап по одному предмету только один раз </a:t>
            </a:r>
            <a:r>
              <a:rPr lang="ru-RU" sz="800" dirty="0" smtClean="0">
                <a:solidFill>
                  <a:prstClr val="black"/>
                </a:solidFill>
              </a:rPr>
              <a:t>(Участнику </a:t>
            </a:r>
            <a:r>
              <a:rPr lang="ru-RU" sz="800" dirty="0">
                <a:solidFill>
                  <a:prstClr val="black"/>
                </a:solidFill>
              </a:rPr>
              <a:t>придётся выбрать один профиль информатики или технологии. </a:t>
            </a:r>
            <a:r>
              <a:rPr lang="ru-RU" sz="800" dirty="0" smtClean="0">
                <a:solidFill>
                  <a:prstClr val="black"/>
                </a:solidFill>
              </a:rPr>
              <a:t>Установлен запрет пройти в </a:t>
            </a:r>
            <a:r>
              <a:rPr lang="ru-RU" sz="800" dirty="0">
                <a:solidFill>
                  <a:prstClr val="black"/>
                </a:solidFill>
              </a:rPr>
              <a:t>одном учебном году на одном этапе </a:t>
            </a:r>
            <a:r>
              <a:rPr lang="ru-RU" sz="800" dirty="0" smtClean="0">
                <a:solidFill>
                  <a:prstClr val="black"/>
                </a:solidFill>
              </a:rPr>
              <a:t>несколько </a:t>
            </a:r>
            <a:r>
              <a:rPr lang="ru-RU" sz="800" dirty="0">
                <a:solidFill>
                  <a:prstClr val="black"/>
                </a:solidFill>
              </a:rPr>
              <a:t>профилей одного </a:t>
            </a:r>
            <a:r>
              <a:rPr lang="ru-RU" sz="800" dirty="0" smtClean="0">
                <a:solidFill>
                  <a:prstClr val="black"/>
                </a:solidFill>
              </a:rPr>
              <a:t>предмета); </a:t>
            </a:r>
            <a:endParaRPr lang="ru-RU" sz="800" dirty="0">
              <a:solidFill>
                <a:prstClr val="black"/>
              </a:solidFill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800" dirty="0" smtClean="0">
                <a:solidFill>
                  <a:prstClr val="black"/>
                </a:solidFill>
              </a:rPr>
              <a:t>Школьник</a:t>
            </a:r>
            <a:r>
              <a:rPr lang="ru-RU" sz="800" dirty="0">
                <a:solidFill>
                  <a:prstClr val="black"/>
                </a:solidFill>
              </a:rPr>
              <a:t>, выбравший задания старшего класса, сохраняет этот уровень на следующих этапах;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800" dirty="0" smtClean="0">
                <a:solidFill>
                  <a:prstClr val="black"/>
                </a:solidFill>
              </a:rPr>
              <a:t>Нарушителя </a:t>
            </a:r>
            <a:r>
              <a:rPr lang="ru-RU" sz="800" dirty="0">
                <a:solidFill>
                  <a:prstClr val="black"/>
                </a:solidFill>
              </a:rPr>
              <a:t>по </a:t>
            </a:r>
            <a:r>
              <a:rPr lang="ru-RU" sz="800" dirty="0" smtClean="0">
                <a:solidFill>
                  <a:prstClr val="black"/>
                </a:solidFill>
              </a:rPr>
              <a:t>любому предмету отстраняют </a:t>
            </a:r>
            <a:r>
              <a:rPr lang="ru-RU" sz="800" dirty="0">
                <a:solidFill>
                  <a:prstClr val="black"/>
                </a:solidFill>
              </a:rPr>
              <a:t>от олимпиады </a:t>
            </a:r>
            <a:r>
              <a:rPr lang="ru-RU" sz="800" dirty="0" smtClean="0">
                <a:solidFill>
                  <a:prstClr val="black"/>
                </a:solidFill>
              </a:rPr>
              <a:t>по всем предметам до </a:t>
            </a:r>
            <a:r>
              <a:rPr lang="ru-RU" sz="800" dirty="0">
                <a:solidFill>
                  <a:prstClr val="black"/>
                </a:solidFill>
              </a:rPr>
              <a:t>конца учебного года;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800" dirty="0" smtClean="0">
                <a:solidFill>
                  <a:prstClr val="black"/>
                </a:solidFill>
              </a:rPr>
              <a:t>Запрет </a:t>
            </a:r>
            <a:r>
              <a:rPr lang="ru-RU" sz="800" dirty="0">
                <a:solidFill>
                  <a:prstClr val="black"/>
                </a:solidFill>
              </a:rPr>
              <a:t>на телефоны, электронную технику, заметки и справочные материалы распространяется на все этапы </a:t>
            </a:r>
            <a:r>
              <a:rPr lang="ru-RU" sz="800" dirty="0" err="1">
                <a:solidFill>
                  <a:prstClr val="black"/>
                </a:solidFill>
              </a:rPr>
              <a:t>ВсОШ</a:t>
            </a:r>
            <a:r>
              <a:rPr lang="ru-RU" sz="800" dirty="0">
                <a:solidFill>
                  <a:prstClr val="black"/>
                </a:solidFill>
              </a:rPr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800" smtClean="0">
                <a:solidFill>
                  <a:prstClr val="black"/>
                </a:solidFill>
              </a:rPr>
              <a:t>На </a:t>
            </a:r>
            <a:r>
              <a:rPr lang="ru-RU" sz="800" dirty="0" smtClean="0">
                <a:solidFill>
                  <a:prstClr val="black"/>
                </a:solidFill>
              </a:rPr>
              <a:t>региональном этапе после </a:t>
            </a:r>
            <a:r>
              <a:rPr lang="ru-RU" sz="800" dirty="0">
                <a:solidFill>
                  <a:prstClr val="black"/>
                </a:solidFill>
              </a:rPr>
              <a:t>перепроверки </a:t>
            </a:r>
            <a:r>
              <a:rPr lang="ru-RU" sz="800" dirty="0" smtClean="0">
                <a:solidFill>
                  <a:prstClr val="black"/>
                </a:solidFill>
              </a:rPr>
              <a:t>организатор </a:t>
            </a:r>
            <a:r>
              <a:rPr lang="ru-RU" sz="800" dirty="0">
                <a:solidFill>
                  <a:prstClr val="black"/>
                </a:solidFill>
              </a:rPr>
              <a:t>изменяет результат </a:t>
            </a:r>
            <a:r>
              <a:rPr lang="ru-RU" sz="800" dirty="0" smtClean="0">
                <a:solidFill>
                  <a:prstClr val="black"/>
                </a:solidFill>
              </a:rPr>
              <a:t>в </a:t>
            </a:r>
            <a:r>
              <a:rPr lang="ru-RU" sz="800" dirty="0">
                <a:solidFill>
                  <a:prstClr val="black"/>
                </a:solidFill>
              </a:rPr>
              <a:t>течение двух рабочих дней.</a:t>
            </a:r>
          </a:p>
          <a:p>
            <a:r>
              <a:rPr lang="ru-RU" sz="800" dirty="0" smtClean="0">
                <a:solidFill>
                  <a:prstClr val="black"/>
                </a:solidFill>
              </a:rPr>
              <a:t>2</a:t>
            </a:r>
            <a:r>
              <a:rPr lang="ru-RU" sz="800" b="1" dirty="0" smtClean="0"/>
              <a:t>.</a:t>
            </a:r>
            <a:r>
              <a:rPr lang="ru-RU" sz="800" b="1" dirty="0" smtClean="0">
                <a:solidFill>
                  <a:srgbClr val="C00000"/>
                </a:solidFill>
              </a:rPr>
              <a:t>    С </a:t>
            </a:r>
            <a:r>
              <a:rPr lang="ru-RU" sz="800" b="1" dirty="0">
                <a:solidFill>
                  <a:srgbClr val="C00000"/>
                </a:solidFill>
              </a:rPr>
              <a:t>1 сентября 2027 года </a:t>
            </a:r>
            <a:r>
              <a:rPr lang="ru-RU" sz="800" dirty="0">
                <a:solidFill>
                  <a:prstClr val="black"/>
                </a:solidFill>
              </a:rPr>
              <a:t>предлагается отменить автоматический проход победителей и </a:t>
            </a:r>
            <a:r>
              <a:rPr lang="ru-RU" sz="800" dirty="0" smtClean="0">
                <a:solidFill>
                  <a:prstClr val="black"/>
                </a:solidFill>
              </a:rPr>
              <a:t>призёров  МЭ, РЭ, ЗЭ </a:t>
            </a:r>
            <a:r>
              <a:rPr lang="ru-RU" sz="800" dirty="0" err="1" smtClean="0">
                <a:solidFill>
                  <a:prstClr val="black"/>
                </a:solidFill>
              </a:rPr>
              <a:t>ВсОШ</a:t>
            </a:r>
            <a:r>
              <a:rPr lang="ru-RU" sz="800" dirty="0" smtClean="0">
                <a:solidFill>
                  <a:prstClr val="black"/>
                </a:solidFill>
              </a:rPr>
              <a:t> </a:t>
            </a:r>
            <a:r>
              <a:rPr lang="ru-RU" sz="800" dirty="0">
                <a:solidFill>
                  <a:prstClr val="black"/>
                </a:solidFill>
              </a:rPr>
              <a:t>прошлого сезона. Новый олимпиадный путь для них начнётся со школьного этапа.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9474" t="23626" r="40132" b="17587"/>
          <a:stretch/>
        </p:blipFill>
        <p:spPr bwMode="auto">
          <a:xfrm>
            <a:off x="71095" y="363125"/>
            <a:ext cx="1733061" cy="2809980"/>
          </a:xfrm>
          <a:prstGeom prst="rect">
            <a:avLst/>
          </a:prstGeom>
          <a:noFill/>
          <a:ln>
            <a:noFill/>
          </a:ln>
          <a:effectLst>
            <a:outerShdw blurRad="254000" dist="38100" dir="396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46186" y="388478"/>
            <a:ext cx="365775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800" dirty="0" err="1"/>
              <a:t>Минпросвещения</a:t>
            </a:r>
            <a:r>
              <a:rPr lang="ru-RU" sz="800" dirty="0"/>
              <a:t> России разработало </a:t>
            </a:r>
            <a:r>
              <a:rPr lang="ru-RU" sz="800" dirty="0" smtClean="0"/>
              <a:t>Проект </a:t>
            </a:r>
            <a:r>
              <a:rPr lang="ru-RU" sz="800" dirty="0"/>
              <a:t>изменений </a:t>
            </a:r>
            <a:r>
              <a:rPr lang="ru-RU" sz="800" dirty="0" smtClean="0"/>
              <a:t>                                     в </a:t>
            </a:r>
            <a:r>
              <a:rPr lang="ru-RU" sz="800" dirty="0" err="1" smtClean="0"/>
              <a:t>в</a:t>
            </a:r>
            <a:r>
              <a:rPr lang="ru-RU" sz="800" dirty="0" smtClean="0"/>
              <a:t> Порядок </a:t>
            </a:r>
            <a:r>
              <a:rPr lang="ru-RU" sz="800" dirty="0"/>
              <a:t>проведения </a:t>
            </a:r>
            <a:r>
              <a:rPr lang="ru-RU" sz="800" dirty="0" smtClean="0"/>
              <a:t>всероссийской </a:t>
            </a:r>
            <a:r>
              <a:rPr lang="ru-RU" sz="800" dirty="0"/>
              <a:t>олимпиады школьников. </a:t>
            </a:r>
            <a:r>
              <a:rPr lang="ru-RU" sz="800" dirty="0" smtClean="0"/>
              <a:t>                          Большинство </a:t>
            </a:r>
            <a:r>
              <a:rPr lang="ru-RU" sz="800" dirty="0"/>
              <a:t>поправок запланировано на 1 сентября 2026 года, </a:t>
            </a:r>
            <a:r>
              <a:rPr lang="ru-RU" sz="800" dirty="0" smtClean="0"/>
              <a:t>                                ещё </a:t>
            </a:r>
            <a:r>
              <a:rPr lang="ru-RU" sz="800" dirty="0"/>
              <a:t>три положения — на 1 сентября 2027 года.</a:t>
            </a:r>
          </a:p>
        </p:txBody>
      </p:sp>
      <p:pic>
        <p:nvPicPr>
          <p:cNvPr id="9" name="Picture 2" descr="C:\Users\MangulovaEG\Downloads\qrcod_gNo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12977" y="397477"/>
            <a:ext cx="566775" cy="566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03577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186</Words>
  <Application>Microsoft Office PowerPoint</Application>
  <PresentationFormat>Произвольный</PresentationFormat>
  <Paragraphs>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Г. Мангулова</dc:creator>
  <cp:lastModifiedBy>Acer</cp:lastModifiedBy>
  <cp:revision>91</cp:revision>
  <cp:lastPrinted>2026-06-08T06:16:36Z</cp:lastPrinted>
  <dcterms:created xsi:type="dcterms:W3CDTF">2025-05-28T11:14:28Z</dcterms:created>
  <dcterms:modified xsi:type="dcterms:W3CDTF">2026-09-02T10:35:41Z</dcterms:modified>
</cp:coreProperties>
</file>